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72" r:id="rId3"/>
    <p:sldId id="273" r:id="rId4"/>
    <p:sldId id="274" r:id="rId5"/>
    <p:sldId id="275" r:id="rId6"/>
    <p:sldId id="279" r:id="rId7"/>
    <p:sldId id="276" r:id="rId8"/>
    <p:sldId id="277" r:id="rId9"/>
    <p:sldId id="278" r:id="rId10"/>
    <p:sldId id="28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94660"/>
  </p:normalViewPr>
  <p:slideViewPr>
    <p:cSldViewPr>
      <p:cViewPr varScale="1">
        <p:scale>
          <a:sx n="83" d="100"/>
          <a:sy n="83" d="100"/>
        </p:scale>
        <p:origin x="1541"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6/9/2022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6/9/2022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a:t>Part 4</a:t>
            </a:r>
            <a:r>
              <a:rPr lang="en-US" baseline="0" dirty="0"/>
              <a:t> </a:t>
            </a:r>
            <a:r>
              <a:rPr lang="en-US" dirty="0"/>
              <a:t>Lecture 4</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4:  The Federal Judicial Power</a:t>
            </a:r>
          </a:p>
          <a:p>
            <a:pPr lvl="1"/>
            <a:r>
              <a:rPr lang="en-US" dirty="0"/>
              <a:t>Lecture 4: </a:t>
            </a:r>
            <a:r>
              <a:rPr lang="en-US" dirty="0" err="1"/>
              <a:t>Justiciability</a:t>
            </a:r>
            <a:r>
              <a:rPr lang="en-US" dirty="0"/>
              <a:t> – Standing</a:t>
            </a:r>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Generalized Grievances after </a:t>
            </a:r>
            <a:r>
              <a:rPr lang="en-US" i="1" dirty="0"/>
              <a:t>Richardson</a:t>
            </a:r>
            <a:r>
              <a:rPr lang="en-US" dirty="0"/>
              <a:t> </a:t>
            </a:r>
            <a:endParaRPr lang="en-US" i="1" dirty="0"/>
          </a:p>
        </p:txBody>
      </p:sp>
      <p:sp>
        <p:nvSpPr>
          <p:cNvPr id="3" name="Content Placeholder 2"/>
          <p:cNvSpPr>
            <a:spLocks noGrp="1"/>
          </p:cNvSpPr>
          <p:nvPr>
            <p:ph idx="1"/>
          </p:nvPr>
        </p:nvSpPr>
        <p:spPr/>
        <p:txBody>
          <a:bodyPr>
            <a:normAutofit fontScale="77500" lnSpcReduction="20000"/>
          </a:bodyPr>
          <a:lstStyle/>
          <a:p>
            <a:r>
              <a:rPr lang="en-US" dirty="0"/>
              <a:t>Denying taxpayer standing in accordance with </a:t>
            </a:r>
            <a:r>
              <a:rPr lang="en-US" i="1" dirty="0"/>
              <a:t>Richardson</a:t>
            </a:r>
            <a:r>
              <a:rPr lang="en-US" dirty="0"/>
              <a:t> likely will usually mean that no one can bring a lawsuit challenging the allegedly unconstitutional conduct. </a:t>
            </a:r>
          </a:p>
          <a:p>
            <a:pPr lvl="1"/>
            <a:r>
              <a:rPr lang="en-US" dirty="0"/>
              <a:t>The Court says that is not a problem: “In a very real sense, the absence of any particular individual or class to litigate these claims gives support to the argument that the subject matter is committed to the surveillance of Congress, and ultimately to the political process . . . Lack of standing . . . Does not impair the right to assert [] views in the political forum or at polls.” (</a:t>
            </a:r>
            <a:r>
              <a:rPr lang="en-US" i="1" dirty="0"/>
              <a:t>U.S. v. Richardson</a:t>
            </a:r>
            <a:r>
              <a:rPr lang="en-US" dirty="0"/>
              <a:t>)</a:t>
            </a:r>
          </a:p>
          <a:p>
            <a:r>
              <a:rPr lang="en-US" dirty="0"/>
              <a:t>There is one exception to the prohibition against generalized grievances: taxpayer standing is permitted to challenge government expenditures as violating freedom of religion.</a:t>
            </a:r>
          </a:p>
          <a:p>
            <a:endParaRPr lang="en-US" dirty="0"/>
          </a:p>
        </p:txBody>
      </p:sp>
    </p:spTree>
    <p:extLst>
      <p:ext uri="{BB962C8B-B14F-4D97-AF65-F5344CB8AC3E}">
        <p14:creationId xmlns:p14="http://schemas.microsoft.com/office/powerpoint/2010/main" val="1397995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Standing</a:t>
            </a:r>
          </a:p>
        </p:txBody>
      </p:sp>
      <p:sp>
        <p:nvSpPr>
          <p:cNvPr id="3" name="Content Placeholder 2"/>
          <p:cNvSpPr>
            <a:spLocks noGrp="1"/>
          </p:cNvSpPr>
          <p:nvPr>
            <p:ph idx="1"/>
          </p:nvPr>
        </p:nvSpPr>
        <p:spPr>
          <a:xfrm>
            <a:off x="457200" y="1417638"/>
            <a:ext cx="8229600" cy="4830762"/>
          </a:xfrm>
        </p:spPr>
        <p:txBody>
          <a:bodyPr>
            <a:normAutofit fontScale="70000" lnSpcReduction="20000"/>
          </a:bodyPr>
          <a:lstStyle/>
          <a:p>
            <a:r>
              <a:rPr lang="en-US" dirty="0"/>
              <a:t>Standing is the determination of whether a specific person is the proper party to bring a matter to the court.</a:t>
            </a:r>
          </a:p>
          <a:p>
            <a:r>
              <a:rPr lang="en-US" dirty="0"/>
              <a:t>Three constitutional standing requirements: </a:t>
            </a:r>
          </a:p>
          <a:p>
            <a:pPr marL="914400" lvl="1" indent="-514350">
              <a:buFont typeface="+mj-lt"/>
              <a:buAutoNum type="arabicPeriod"/>
            </a:pPr>
            <a:r>
              <a:rPr lang="en-US" dirty="0"/>
              <a:t>Injury - The party bringing the action must allege that he or she has suffered or imminently will suffer an injury. </a:t>
            </a:r>
          </a:p>
          <a:p>
            <a:pPr marL="914400" lvl="1" indent="-514350">
              <a:buFont typeface="+mj-lt"/>
              <a:buAutoNum type="arabicPeriod"/>
            </a:pPr>
            <a:r>
              <a:rPr lang="en-US" dirty="0"/>
              <a:t>Causation - The plaintiff must allege that the injury was caused by the defendant’s conduct. </a:t>
            </a:r>
          </a:p>
          <a:p>
            <a:pPr marL="914400" lvl="1" indent="-514350">
              <a:buFont typeface="+mj-lt"/>
              <a:buAutoNum type="arabicPeriod"/>
            </a:pPr>
            <a:r>
              <a:rPr lang="en-US" dirty="0" err="1"/>
              <a:t>Redressability</a:t>
            </a:r>
            <a:r>
              <a:rPr lang="en-US" dirty="0"/>
              <a:t> - The plaintiff must allege that a favorable federal court decision is likely to redress the injury. </a:t>
            </a:r>
          </a:p>
          <a:p>
            <a:pPr marL="514350" indent="-514350"/>
            <a:r>
              <a:rPr lang="en-US" dirty="0"/>
              <a:t>Two standing requirements that could be overridden by Congress via statute: </a:t>
            </a:r>
          </a:p>
          <a:p>
            <a:pPr marL="914400" lvl="1" indent="-514350">
              <a:buFont typeface="+mj-lt"/>
              <a:buAutoNum type="arabicPeriod"/>
            </a:pPr>
            <a:r>
              <a:rPr lang="en-US" dirty="0"/>
              <a:t>Prohibition Against Third Party Standing: A party generally may assert only his or her own rights and cannot raise the claims of third parties (but note </a:t>
            </a:r>
            <a:r>
              <a:rPr lang="en-US" i="1" dirty="0"/>
              <a:t>Spokeo v. Robbins</a:t>
            </a:r>
            <a:r>
              <a:rPr lang="en-US" dirty="0"/>
              <a:t>, 578 U.S. 330 (2016)) </a:t>
            </a:r>
          </a:p>
          <a:p>
            <a:pPr marL="914400" lvl="1" indent="-514350">
              <a:buFont typeface="+mj-lt"/>
              <a:buAutoNum type="arabicPeriod"/>
            </a:pPr>
            <a:r>
              <a:rPr lang="en-US" dirty="0"/>
              <a:t>Prohibition Against Generalized Grievances: A plaintiff may not sue as a taxpayer who shares a grievance in common with other taxpayers</a:t>
            </a:r>
          </a:p>
        </p:txBody>
      </p:sp>
    </p:spTree>
    <p:extLst>
      <p:ext uri="{BB962C8B-B14F-4D97-AF65-F5344CB8AC3E}">
        <p14:creationId xmlns:p14="http://schemas.microsoft.com/office/powerpoint/2010/main" val="4004322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Allen v. Wright </a:t>
            </a:r>
            <a:r>
              <a:rPr lang="en-US" dirty="0"/>
              <a:t>(1984)</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Background</a:t>
            </a:r>
          </a:p>
          <a:p>
            <a:r>
              <a:rPr lang="en-US" dirty="0"/>
              <a:t>Parents of black public school children sued the IRS, alleging that by not denying tax-exempt status to racially discriminatory private schools, the IRS was harming their children in two ways: </a:t>
            </a:r>
          </a:p>
          <a:p>
            <a:pPr marL="0" indent="0">
              <a:buNone/>
            </a:pPr>
            <a:endParaRPr lang="en-US" sz="1200" dirty="0"/>
          </a:p>
          <a:p>
            <a:pPr marL="914400" lvl="1" indent="-514350">
              <a:buFont typeface="+mj-lt"/>
              <a:buAutoNum type="arabicPeriod"/>
            </a:pPr>
            <a:r>
              <a:rPr lang="en-US" dirty="0"/>
              <a:t>They and their children were stigmatized by government financial aid to schools that discriminate. </a:t>
            </a:r>
          </a:p>
          <a:p>
            <a:pPr marL="914400" lvl="1" indent="-514350">
              <a:buFont typeface="+mj-lt"/>
              <a:buAutoNum type="arabicPeriod"/>
            </a:pPr>
            <a:r>
              <a:rPr lang="en-US" dirty="0"/>
              <a:t>Their children’s chances to receive an integrated education were diminished by the continued tax breaks to discriminatory schools.</a:t>
            </a:r>
          </a:p>
        </p:txBody>
      </p:sp>
    </p:spTree>
    <p:extLst>
      <p:ext uri="{BB962C8B-B14F-4D97-AF65-F5344CB8AC3E}">
        <p14:creationId xmlns:p14="http://schemas.microsoft.com/office/powerpoint/2010/main" val="331918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Allen v. Wright </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Issue: Do either of these two harms fulfill the constitutional requirement of standing?</a:t>
            </a:r>
          </a:p>
          <a:p>
            <a:pPr marL="457200" indent="-457200"/>
            <a:r>
              <a:rPr lang="en-US" dirty="0"/>
              <a:t>In a standing inquiry, the court will consider questions such as: </a:t>
            </a:r>
          </a:p>
          <a:p>
            <a:pPr marL="857250" lvl="1" indent="-457200"/>
            <a:r>
              <a:rPr lang="en-US" dirty="0"/>
              <a:t>Is the </a:t>
            </a:r>
            <a:r>
              <a:rPr lang="en-US" b="1" dirty="0"/>
              <a:t>injury</a:t>
            </a:r>
            <a:r>
              <a:rPr lang="en-US" dirty="0"/>
              <a:t> too abstract to be judicially cognizable? </a:t>
            </a:r>
          </a:p>
          <a:p>
            <a:pPr marL="1257300" lvl="2" indent="-457200">
              <a:buFont typeface="Courier New" panose="02070309020205020404" pitchFamily="49" charset="0"/>
              <a:buChar char="o"/>
            </a:pPr>
            <a:r>
              <a:rPr lang="en-US" dirty="0"/>
              <a:t>“The injury alleged must be, for example, distinct and palpable, and not abstract or conjectural, or hypothetical.”</a:t>
            </a:r>
          </a:p>
          <a:p>
            <a:pPr marL="857250" lvl="1" indent="-457200"/>
            <a:r>
              <a:rPr lang="en-US" dirty="0"/>
              <a:t>Is the line of </a:t>
            </a:r>
            <a:r>
              <a:rPr lang="en-US" b="1" dirty="0"/>
              <a:t>causation</a:t>
            </a:r>
            <a:r>
              <a:rPr lang="en-US" dirty="0"/>
              <a:t> between an illegal conduct and injury too weak?</a:t>
            </a:r>
          </a:p>
          <a:p>
            <a:pPr marL="857250" lvl="1" indent="-457200"/>
            <a:r>
              <a:rPr lang="en-US" dirty="0"/>
              <a:t>Is the prospect of obtaining </a:t>
            </a:r>
            <a:r>
              <a:rPr lang="en-US" b="1" dirty="0"/>
              <a:t>redress</a:t>
            </a:r>
            <a:r>
              <a:rPr lang="en-US" dirty="0"/>
              <a:t> from the injury as a result of a favorable ruling too speculative?</a:t>
            </a:r>
          </a:p>
          <a:p>
            <a:pPr marL="457200" indent="-457200"/>
            <a:r>
              <a:rPr lang="en-US" dirty="0"/>
              <a:t>If any one of the requirements is not met, that is dispositive and the court does not proceed to the other requirements.</a:t>
            </a:r>
          </a:p>
          <a:p>
            <a:pPr marL="857250" lvl="1" indent="-457200"/>
            <a:endParaRPr lang="en-US" dirty="0"/>
          </a:p>
          <a:p>
            <a:pPr marL="400050" lvl="1" indent="0">
              <a:buNone/>
            </a:pPr>
            <a:endParaRPr lang="en-US" dirty="0"/>
          </a:p>
          <a:p>
            <a:pPr marL="857250" lvl="1" indent="-457200">
              <a:buFont typeface="Arial" panose="020B0604020202020204" pitchFamily="34" charset="0"/>
              <a:buChar char="•"/>
            </a:pPr>
            <a:endParaRPr lang="en-US" dirty="0"/>
          </a:p>
        </p:txBody>
      </p:sp>
    </p:spTree>
    <p:extLst>
      <p:ext uri="{BB962C8B-B14F-4D97-AF65-F5344CB8AC3E}">
        <p14:creationId xmlns:p14="http://schemas.microsoft.com/office/powerpoint/2010/main" val="28494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Allen v. Wright </a:t>
            </a:r>
          </a:p>
        </p:txBody>
      </p:sp>
      <p:sp>
        <p:nvSpPr>
          <p:cNvPr id="3" name="Content Placeholder 2"/>
          <p:cNvSpPr>
            <a:spLocks noGrp="1"/>
          </p:cNvSpPr>
          <p:nvPr>
            <p:ph idx="1"/>
          </p:nvPr>
        </p:nvSpPr>
        <p:spPr/>
        <p:txBody>
          <a:bodyPr>
            <a:normAutofit fontScale="62500" lnSpcReduction="20000"/>
          </a:bodyPr>
          <a:lstStyle/>
          <a:p>
            <a:pPr marL="0" indent="0">
              <a:buNone/>
            </a:pPr>
            <a:r>
              <a:rPr lang="en-US" dirty="0"/>
              <a:t>Holding:  The claims brought by the plaintiffs do not meet the requirements of standing – the first alleged harm fails the injury requirement, and the second fails the causation requirement.</a:t>
            </a:r>
          </a:p>
          <a:p>
            <a:r>
              <a:rPr lang="en-US" dirty="0"/>
              <a:t>As to the first alleged harm, the court held that this injury was too abstract to confer standing. </a:t>
            </a:r>
          </a:p>
          <a:p>
            <a:pPr lvl="1"/>
            <a:r>
              <a:rPr lang="en-US" dirty="0"/>
              <a:t>“An asserted right to have the Government act in accordance with law is not sufficient to confer jurisdiction on a federal court.”</a:t>
            </a:r>
          </a:p>
          <a:p>
            <a:pPr lvl="1"/>
            <a:r>
              <a:rPr lang="en-US" dirty="0"/>
              <a:t>“Neither do they have standing to litigate their claims based on the stigmatizing injury often caused by racial discrimination . . . such injury accords a basis for standing only to those persons who are personally denied equal treatment.”</a:t>
            </a:r>
          </a:p>
          <a:p>
            <a:r>
              <a:rPr lang="en-US" dirty="0"/>
              <a:t>The second claim adequately stated an injury, but “cannot support standing because the injury alleged is not fairly traceable to the Government conduct respondents challenge as unlawful. . . . From the perspective of the IRS, the injury to respondents is highly indirect and results from the independent action of some third party not before the court.”</a:t>
            </a:r>
          </a:p>
          <a:p>
            <a:pPr marL="857250" lvl="1" indent="-457200">
              <a:buFont typeface="Arial" panose="020B0604020202020204" pitchFamily="34" charset="0"/>
              <a:buChar char="•"/>
            </a:pPr>
            <a:endParaRPr lang="en-US" dirty="0"/>
          </a:p>
        </p:txBody>
      </p:sp>
    </p:spTree>
    <p:extLst>
      <p:ext uri="{BB962C8B-B14F-4D97-AF65-F5344CB8AC3E}">
        <p14:creationId xmlns:p14="http://schemas.microsoft.com/office/powerpoint/2010/main" val="3379779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Generalized Grievances</a:t>
            </a:r>
          </a:p>
        </p:txBody>
      </p:sp>
      <p:sp>
        <p:nvSpPr>
          <p:cNvPr id="3" name="Content Placeholder 2"/>
          <p:cNvSpPr>
            <a:spLocks noGrp="1"/>
          </p:cNvSpPr>
          <p:nvPr>
            <p:ph idx="1"/>
          </p:nvPr>
        </p:nvSpPr>
        <p:spPr/>
        <p:txBody>
          <a:bodyPr>
            <a:normAutofit fontScale="85000" lnSpcReduction="20000"/>
          </a:bodyPr>
          <a:lstStyle/>
          <a:p>
            <a:r>
              <a:rPr lang="en-US" dirty="0"/>
              <a:t>The prohibition against generalized grievances prevents individuals from suing if their only injury is as a citizen or a taxpayer concerned with having the government follow the law. </a:t>
            </a:r>
          </a:p>
          <a:p>
            <a:endParaRPr lang="en-US" sz="1200" dirty="0"/>
          </a:p>
          <a:p>
            <a:r>
              <a:rPr lang="en-US" dirty="0"/>
              <a:t>The Supreme Court has said that this principle prevents standing “where the asserted harm is a generalized grievance shared in a substantially equal measure by all or a large class of citizens.”</a:t>
            </a:r>
          </a:p>
          <a:p>
            <a:pPr lvl="1"/>
            <a:r>
              <a:rPr lang="en-US" dirty="0"/>
              <a:t>However, it is not a prohibited generalized grievance if a person claims that they have been denied a constitutional right, even if even if everyone else in society has suffered the same harm. </a:t>
            </a:r>
          </a:p>
        </p:txBody>
      </p:sp>
    </p:spTree>
    <p:extLst>
      <p:ext uri="{BB962C8B-B14F-4D97-AF65-F5344CB8AC3E}">
        <p14:creationId xmlns:p14="http://schemas.microsoft.com/office/powerpoint/2010/main" val="2468921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United States v. Richardson </a:t>
            </a:r>
            <a:r>
              <a:rPr lang="en-US" dirty="0"/>
              <a:t>(1974)</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Background: </a:t>
            </a:r>
          </a:p>
          <a:p>
            <a:r>
              <a:rPr lang="en-US" dirty="0"/>
              <a:t>Richardson was a taxpayer who attempted to obtain information from the Government regarding detailed expenditures of the Central Intelligence Agency (CIA).</a:t>
            </a:r>
          </a:p>
          <a:p>
            <a:r>
              <a:rPr lang="en-US" dirty="0"/>
              <a:t>Richardson brought a suit asserting that the Central Intelligence Agency Act was unconstitutional because it violated the Constitution's requirement to report federal spending.</a:t>
            </a:r>
          </a:p>
          <a:p>
            <a:endParaRPr lang="en-US" dirty="0"/>
          </a:p>
        </p:txBody>
      </p:sp>
    </p:spTree>
    <p:extLst>
      <p:ext uri="{BB962C8B-B14F-4D97-AF65-F5344CB8AC3E}">
        <p14:creationId xmlns:p14="http://schemas.microsoft.com/office/powerpoint/2010/main" val="3660397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United States v. Richardson </a:t>
            </a:r>
          </a:p>
        </p:txBody>
      </p:sp>
      <p:sp>
        <p:nvSpPr>
          <p:cNvPr id="3" name="Content Placeholder 2"/>
          <p:cNvSpPr>
            <a:spLocks noGrp="1"/>
          </p:cNvSpPr>
          <p:nvPr>
            <p:ph idx="1"/>
          </p:nvPr>
        </p:nvSpPr>
        <p:spPr/>
        <p:txBody>
          <a:bodyPr>
            <a:normAutofit/>
          </a:bodyPr>
          <a:lstStyle/>
          <a:p>
            <a:pPr marL="0" indent="0">
              <a:buNone/>
            </a:pPr>
            <a:r>
              <a:rPr lang="en-US" dirty="0"/>
              <a:t>Issue: Does the plaintiff have standing to claim that statutes providing for the secrecy of the Central Intelligence Agency budget violate the Constitution’s requirement for a regular statement and accounting of all expenditures? </a:t>
            </a:r>
          </a:p>
          <a:p>
            <a:pPr marL="857250" lvl="1" indent="-457200">
              <a:buFont typeface="Arial" panose="020B0604020202020204" pitchFamily="34" charset="0"/>
              <a:buChar char="•"/>
            </a:pPr>
            <a:r>
              <a:rPr lang="en-US" dirty="0"/>
              <a:t>“The gist of the question of standing is whether the party seeking relief has alleged such a personal stake in the outcome of the controversy as to assure that concrete adverseness.”</a:t>
            </a:r>
          </a:p>
        </p:txBody>
      </p:sp>
    </p:spTree>
    <p:extLst>
      <p:ext uri="{BB962C8B-B14F-4D97-AF65-F5344CB8AC3E}">
        <p14:creationId xmlns:p14="http://schemas.microsoft.com/office/powerpoint/2010/main" val="1041344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United States v. Richardson </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Holding: The plaintiff lacks standing because his case presents a generalized grievance - the plaintiff did not allege a violation of a personal constitutional right, but instead claimed injury only as a citizen and taxpayer. </a:t>
            </a:r>
          </a:p>
          <a:p>
            <a:r>
              <a:rPr lang="en-US" dirty="0"/>
              <a:t>A plaintiff cannot “seek[] to employ a federal court as a forum in which to air his generalized grievances about the conduct of government.”</a:t>
            </a:r>
          </a:p>
          <a:p>
            <a:r>
              <a:rPr lang="en-US" dirty="0"/>
              <a:t>Two part standing test for tax payer allegations: </a:t>
            </a:r>
          </a:p>
          <a:p>
            <a:pPr marL="971550" lvl="1" indent="-514350">
              <a:buFont typeface="+mj-lt"/>
              <a:buAutoNum type="arabicPeriod"/>
            </a:pPr>
            <a:r>
              <a:rPr lang="en-US" dirty="0"/>
              <a:t>Must challenge an enactment under the Taxing and Spending Clause of the Constitution and</a:t>
            </a:r>
          </a:p>
          <a:p>
            <a:pPr marL="971550" lvl="1" indent="-514350">
              <a:buFont typeface="+mj-lt"/>
              <a:buAutoNum type="arabicPeriod"/>
            </a:pPr>
            <a:r>
              <a:rPr lang="en-US" dirty="0"/>
              <a:t>Claim that the challenged enactment exceeds specific constitutional limitations imposed on Congress’ taxing and spending power.</a:t>
            </a:r>
          </a:p>
          <a:p>
            <a:pPr marL="0" indent="0">
              <a:buNone/>
            </a:pPr>
            <a:endParaRPr lang="en-US" dirty="0"/>
          </a:p>
        </p:txBody>
      </p:sp>
    </p:spTree>
    <p:extLst>
      <p:ext uri="{BB962C8B-B14F-4D97-AF65-F5344CB8AC3E}">
        <p14:creationId xmlns:p14="http://schemas.microsoft.com/office/powerpoint/2010/main" val="3763935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3758</TotalTime>
  <Words>1037</Words>
  <Application>Microsoft Office PowerPoint</Application>
  <PresentationFormat>On-screen Show (4:3)</PresentationFormat>
  <Paragraphs>55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Courier New</vt:lpstr>
      <vt:lpstr>Office Theme</vt:lpstr>
      <vt:lpstr>Constitutional Law</vt:lpstr>
      <vt:lpstr>Standing</vt:lpstr>
      <vt:lpstr>Allen v. Wright (1984)</vt:lpstr>
      <vt:lpstr>Allen v. Wright </vt:lpstr>
      <vt:lpstr>Allen v. Wright </vt:lpstr>
      <vt:lpstr>Generalized Grievances</vt:lpstr>
      <vt:lpstr>United States v. Richardson (1974)</vt:lpstr>
      <vt:lpstr>United States v. Richardson </vt:lpstr>
      <vt:lpstr>United States v. Richardson </vt:lpstr>
      <vt:lpstr>Generalized Grievances after Richardson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5</cp:revision>
  <dcterms:created xsi:type="dcterms:W3CDTF">2014-06-13T07:23:28Z</dcterms:created>
  <dcterms:modified xsi:type="dcterms:W3CDTF">2022-06-09T13:38:52Z</dcterms:modified>
</cp:coreProperties>
</file>